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0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7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3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2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1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9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9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9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3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4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35D0A-A937-48AF-B879-9BDC2AAF98F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68E0-0C6F-4B7C-A886-41241B895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3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Flama Extrabold" panose="02000000000000000000" pitchFamily="50" charset="0"/>
              </a:rPr>
              <a:t>WATER RATES ON CATALINA ISLAND</a:t>
            </a:r>
            <a:endParaRPr lang="en-US" dirty="0">
              <a:latin typeface="Flama Extrabold" panose="020000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TUTORIAL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027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0160" y="1250710"/>
            <a:ext cx="9363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LESS WATER IS SOLD, THE REVENUE REQUIREMENT IS NOT COLLECTED, WHICH MEANS RATES MUST GO UP SO THAT THE REVENUE REQUIREMENT CAN BE COLLECTED.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C00000"/>
                </a:solidFill>
                <a:latin typeface="Flama Extrabold" panose="02000000000000000000" pitchFamily="50" charset="0"/>
                <a:ea typeface="Times New Roman" panose="02020603050405020304" pitchFamily="18" charset="0"/>
              </a:rPr>
              <a:t>REDUCING WATER USE TEMPORARILY LOWERS BILLS BUT IT DOES NOT CAUSE RATES TO LOWER. IT EVENTUALLY CAUSES RATES TO GO </a:t>
            </a:r>
            <a:r>
              <a:rPr lang="en-US" sz="2800" b="1" dirty="0" smtClean="0">
                <a:solidFill>
                  <a:srgbClr val="C00000"/>
                </a:solidFill>
                <a:latin typeface="Flama Extrabold" panose="02000000000000000000" pitchFamily="50" charset="0"/>
                <a:ea typeface="Times New Roman" panose="02020603050405020304" pitchFamily="18" charset="0"/>
              </a:rPr>
              <a:t>UP SO THAT EDISON CAN COLLECT ITS LOST REVENUE.</a:t>
            </a:r>
            <a:endParaRPr lang="en-US" sz="2800" dirty="0">
              <a:effectLst/>
              <a:latin typeface="Flama Extrabold" panose="02000000000000000000" pitchFamily="50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5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2456" y="528334"/>
            <a:ext cx="80284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RATIONING RESULTS IN USING LESS WATER THAN FORECASTED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WHICH</a:t>
            </a:r>
          </a:p>
          <a:p>
            <a:pPr algn="ctr"/>
            <a:endParaRPr lang="en-US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RESULTS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EDISON COLLECTING LESS THAN ITS APPROVED REVENUE REQUIREMENT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WHICH </a:t>
            </a:r>
            <a:endParaRPr lang="en-US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TRIGGERS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LOST REVENUE MEMO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ACCOUNT. CURRENTLY $5,500,000+.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95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5920" y="1086118"/>
            <a:ext cx="8531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CATALINA ISLAND MOTTOS: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SAVE WATER, RAISE YOUR RATES. 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BETTER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SAVE WATER SO YOU WILL HAVE WATER IN THE </a:t>
            </a:r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FUTURE.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4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8448" y="2220206"/>
            <a:ext cx="8951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MORE INFO AT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WWW:HCHOACATALINA.ORG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6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3584" y="1364456"/>
            <a:ext cx="942746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DISCUSS WATER YOU HAVE TO KNOW WATER SPEAK </a:t>
            </a:r>
          </a:p>
          <a:p>
            <a:pPr algn="ctr"/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SIX KEY WORDS</a:t>
            </a:r>
          </a:p>
          <a:p>
            <a:pPr algn="ctr"/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</a:rPr>
              <a:t>REVENUE REQUIREMENT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SALES FORECAST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RATE DESIGN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RATE BASE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RETURN ON INVESTMENT (ROI)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LOST REVENUE MEMO ACCOUNT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8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9888" y="322035"/>
            <a:ext cx="92537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REVENUE REQUIREMENT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—THE AMOUNT OF REVENUE EDISON HAS BEEN AUTHORIZED BY THE CALIFORNIA PUBLIC UTILITY COMMISSION (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CPUC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TO ANNUALLY CHARGE.  INCLUDES COSTS OF OBTAINING AND DISTRIBUTING WATER, REPAYMENT OF PART OF THE RATE BASE AND PROFIT. CURRENTLY $4,130,000.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7632" y="1290191"/>
            <a:ext cx="905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SALES FORECAST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—PREDICTION OF HOW MUCH WATER EDISON EXPECTS TO SELL IN THE YEAR. CURRENTLY, 125,700,000 GALLONS. ACTUAL IN 2017, 78,800,000 GALLONS.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1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4712" y="1304461"/>
            <a:ext cx="95006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RATE DESIGN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—DETERMINATION OF WHO WILL PAY WHAT PORTION OF THE REVENUE REQUIREMENT THROUGH MONTHLY BILLS. CATEGORIES—RESIDENTIAL AND NON-RESIDENTIAL (SOMETIMES CALLED COMMERCIAL). CURRENTLY SET AT 51% NON-RESIDENTIAL AND 49% RESIDENTIAL. ACTUAL 60% NON-RESIDENTIAL AND 40% RESIDENTIAL.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32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3584" y="1663756"/>
            <a:ext cx="87416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RATE BASE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—APPROVED CAPITAL EXPENDITURES COLLECTED OVER TIME AS PART OF THE REVENUE REQUIREMENT. EDISON WANTS TO ADD $9,330,000 ALREAD</a:t>
            </a:r>
            <a:r>
              <a:rPr lang="en-US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 SPENT TO THE RATE BASE.</a:t>
            </a:r>
            <a:endParaRPr lang="en-US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8488" y="1851988"/>
            <a:ext cx="87873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RETURN ON INVESTMENT (ROI)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--. INTEREST ON THE RATE BASE COLLECTED AS PART OF THE REVENUE REQUIREMENT. SAME PERCENT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APLLIED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n-US" sz="40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DETERMINE EDISON’S ELECTRICAL 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REVENUE REQUIREMENT. EDISON’S GUARANTEED PROFIT.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9848" y="1386983"/>
            <a:ext cx="9619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LOST REVENUE MEMO ACCOUNT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—ACCRUED UNCOLLECTED REVENUE REQUIREMENT TRIGGERED BY RATIONING. CURRENTLY $5,500,000+.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6736" y="1117568"/>
            <a:ext cx="87325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REVENUE REQUIREMENT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SALES FORECAST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RATE DESIGN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RATE BASE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RETURN ON INVESTMENT (ROI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/>
            <a:endParaRPr lang="en-US" sz="1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C00000"/>
                </a:solidFill>
                <a:latin typeface="Flama Extrabold" panose="02000000000000000000" pitchFamily="50" charset="0"/>
              </a:rPr>
              <a:t>IF ANY OF THESE CHANGE, RATES HAVE TO </a:t>
            </a:r>
            <a:r>
              <a:rPr lang="en-US" sz="2800" b="1" dirty="0" smtClean="0">
                <a:solidFill>
                  <a:srgbClr val="C00000"/>
                </a:solidFill>
                <a:latin typeface="Flama Extrabold" panose="02000000000000000000" pitchFamily="50" charset="0"/>
              </a:rPr>
              <a:t>CHANGE.</a:t>
            </a:r>
            <a:endParaRPr lang="en-US" sz="2800" dirty="0">
              <a:solidFill>
                <a:srgbClr val="C00000"/>
              </a:solidFill>
              <a:effectLst/>
              <a:latin typeface="Flama Extrabold" panose="02000000000000000000" pitchFamily="50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274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Flama Extrabold</vt:lpstr>
      <vt:lpstr>Times New Roman</vt:lpstr>
      <vt:lpstr>Office Theme</vt:lpstr>
      <vt:lpstr>WATER RATES ON CATALINA ISLAND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RATES ON CATALINA ISLAND</dc:title>
  <dc:creator>norris</dc:creator>
  <cp:lastModifiedBy>norris</cp:lastModifiedBy>
  <cp:revision>12</cp:revision>
  <dcterms:created xsi:type="dcterms:W3CDTF">2018-12-21T19:50:13Z</dcterms:created>
  <dcterms:modified xsi:type="dcterms:W3CDTF">2018-12-21T20:55:36Z</dcterms:modified>
</cp:coreProperties>
</file>